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6" r:id="rId7"/>
    <p:sldId id="267" r:id="rId8"/>
    <p:sldId id="268"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08" y="-19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accent1">
                    <a:lumMod val="20000"/>
                    <a:lumOff val="8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699F88B-B103-4119-B734-EAC0A302C434}" type="datetimeFigureOut">
              <a:rPr lang="en-US"/>
              <a:pPr>
                <a:defRPr/>
              </a:pPr>
              <a:t>12/16/2009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A3E2481-06AA-4C50-AF3D-F1E69EA8247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4E32D20-BE42-44D4-84BB-6292D974021B}" type="datetimeFigureOut">
              <a:rPr lang="en-US"/>
              <a:pPr>
                <a:defRPr/>
              </a:pPr>
              <a:t>12/16/2009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DF41317-610D-4DF9-99F9-BB69A90844F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B564224-79F0-4773-92FC-79CA43179AC8}" type="datetimeFigureOut">
              <a:rPr lang="en-US"/>
              <a:pPr>
                <a:defRPr/>
              </a:pPr>
              <a:t>12/16/2009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55C2DA-3E1F-492E-A65F-F0FE95E8806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AAEC366-968B-43CB-A2FE-74CD3F06531D}" type="datetimeFigureOut">
              <a:rPr lang="en-US"/>
              <a:pPr>
                <a:defRPr/>
              </a:pPr>
              <a:t>12/16/2009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DAEF930-2181-480F-AC2F-0347C639F4F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5">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9D9860C-3864-439C-9958-685865BED7D2}" type="datetimeFigureOut">
              <a:rPr lang="en-US"/>
              <a:pPr>
                <a:defRPr/>
              </a:pPr>
              <a:t>12/16/2009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18AC51E-AA3C-4955-AECD-460D6D1AF2F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88C40E0-3411-4B66-BC4C-28838831E1D6}" type="datetimeFigureOut">
              <a:rPr lang="en-US"/>
              <a:pPr>
                <a:defRPr/>
              </a:pPr>
              <a:t>12/16/2009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19B6CDE-3E13-4B73-8D3E-6EEB8B98F07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54C53B8-025B-4374-AD85-3A5CAA1A5D61}" type="datetimeFigureOut">
              <a:rPr lang="en-US"/>
              <a:pPr>
                <a:defRPr/>
              </a:pPr>
              <a:t>12/16/2009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A42E0DA-F497-48D0-8EBD-4E07A9111B8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796BFC3-3FFA-4D50-A18C-B3E9472EA61A}" type="datetimeFigureOut">
              <a:rPr lang="en-US"/>
              <a:pPr>
                <a:defRPr/>
              </a:pPr>
              <a:t>12/16/2009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3F6AD8B-401F-49E7-8FA5-2D7DE8E1D6B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57512BC-6942-4CB7-AC31-2C6F2EE914EB}" type="datetimeFigureOut">
              <a:rPr lang="en-US"/>
              <a:pPr>
                <a:defRPr/>
              </a:pPr>
              <a:t>12/16/2009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3248E8A-A8B5-4908-B51F-2E1680D083C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7ED1A14-5736-49C6-9310-3BB90C0EDC20}" type="datetimeFigureOut">
              <a:rPr lang="en-US"/>
              <a:pPr>
                <a:defRPr/>
              </a:pPr>
              <a:t>12/16/2009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BBF3CB-BAE7-413E-909E-49691F52118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31A2068-4CE0-479C-9FDC-49F901529291}" type="datetimeFigureOut">
              <a:rPr lang="en-US"/>
              <a:pPr>
                <a:defRPr/>
              </a:pPr>
              <a:t>12/16/2009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D8B8578-9ED1-4C1A-8336-32EA1A1CB10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accent1">
                    <a:lumMod val="40000"/>
                    <a:lumOff val="60000"/>
                  </a:schemeClr>
                </a:solidFill>
                <a:effectLst>
                  <a:outerShdw blurRad="50800" dist="38100" dir="2700000" algn="tl" rotWithShape="0">
                    <a:prstClr val="black">
                      <a:alpha val="40000"/>
                    </a:prstClr>
                  </a:outerShdw>
                </a:effectLst>
                <a:latin typeface="+mn-lt"/>
              </a:defRPr>
            </a:lvl1pPr>
          </a:lstStyle>
          <a:p>
            <a:pPr>
              <a:defRPr/>
            </a:pPr>
            <a:fld id="{FC8FE4D7-9387-4CE1-B5AF-391CD9392A88}" type="datetimeFigureOut">
              <a:rPr lang="en-US"/>
              <a:pPr>
                <a:defRPr/>
              </a:pPr>
              <a:t>12/16/2009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accent1">
                    <a:lumMod val="40000"/>
                    <a:lumOff val="60000"/>
                  </a:schemeClr>
                </a:solidFill>
                <a:effectLst>
                  <a:outerShdw blurRad="50800" dist="38100" dir="2700000" algn="tl" rotWithShape="0">
                    <a:prstClr val="black">
                      <a:alpha val="40000"/>
                    </a:prstClr>
                  </a:outerShdw>
                </a:effectLst>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accent1">
                    <a:lumMod val="40000"/>
                    <a:lumOff val="60000"/>
                  </a:schemeClr>
                </a:solidFill>
                <a:effectLst>
                  <a:outerShdw blurRad="50800" dist="38100" dir="2700000" algn="tl" rotWithShape="0">
                    <a:prstClr val="black">
                      <a:alpha val="40000"/>
                    </a:prstClr>
                  </a:outerShdw>
                </a:effectLst>
                <a:latin typeface="+mn-lt"/>
              </a:defRPr>
            </a:lvl1pPr>
          </a:lstStyle>
          <a:p>
            <a:pPr>
              <a:defRPr/>
            </a:pPr>
            <a:fld id="{A6936C4A-AAD5-440D-8DA6-8E7AF177EAB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b="1" kern="120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rgbClr val="D9DEE5"/>
          </a:solidFill>
          <a:effectLst>
            <a:outerShdw blurRad="50800" dist="38100" dir="2700000" algn="tl" rotWithShape="0">
              <a:prstClr val="black">
                <a:alpha val="40000"/>
              </a:prstClr>
            </a:outerShdw>
          </a:effectLst>
          <a:latin typeface="+mn-lt"/>
          <a:ea typeface="+mn-ea"/>
          <a:cs typeface="+mn-cs"/>
        </a:defRPr>
      </a:lvl1pPr>
      <a:lvl2pPr marL="742950" indent="-285750" algn="l" rtl="0" fontAlgn="base">
        <a:spcBef>
          <a:spcPct val="20000"/>
        </a:spcBef>
        <a:spcAft>
          <a:spcPct val="0"/>
        </a:spcAft>
        <a:buFont typeface="Arial" charset="0"/>
        <a:buChar char="–"/>
        <a:defRPr sz="2800" kern="1200">
          <a:solidFill>
            <a:srgbClr val="D9DEE5"/>
          </a:solidFill>
          <a:effectLst>
            <a:outerShdw blurRad="50800" dist="38100" dir="2700000" algn="tl" rotWithShape="0">
              <a:prstClr val="black">
                <a:alpha val="40000"/>
              </a:prstClr>
            </a:outerShdw>
          </a:effectLst>
          <a:latin typeface="+mn-lt"/>
          <a:ea typeface="+mn-ea"/>
          <a:cs typeface="+mn-cs"/>
        </a:defRPr>
      </a:lvl2pPr>
      <a:lvl3pPr marL="1143000" indent="-228600" algn="l" rtl="0" fontAlgn="base">
        <a:spcBef>
          <a:spcPct val="20000"/>
        </a:spcBef>
        <a:spcAft>
          <a:spcPct val="0"/>
        </a:spcAft>
        <a:buFont typeface="Arial" charset="0"/>
        <a:buChar char="•"/>
        <a:defRPr sz="2400" kern="1200">
          <a:solidFill>
            <a:srgbClr val="D9DEE5"/>
          </a:solidFill>
          <a:effectLst>
            <a:outerShdw blurRad="50800" dist="38100" dir="2700000" algn="tl" rotWithShape="0">
              <a:prstClr val="black">
                <a:alpha val="40000"/>
              </a:prstClr>
            </a:outerShdw>
          </a:effectLst>
          <a:latin typeface="+mn-lt"/>
          <a:ea typeface="+mn-ea"/>
          <a:cs typeface="+mn-cs"/>
        </a:defRPr>
      </a:lvl3pPr>
      <a:lvl4pPr marL="1600200" indent="-228600" algn="l" rtl="0" fontAlgn="base">
        <a:spcBef>
          <a:spcPct val="20000"/>
        </a:spcBef>
        <a:spcAft>
          <a:spcPct val="0"/>
        </a:spcAft>
        <a:buFont typeface="Arial" charset="0"/>
        <a:buChar char="–"/>
        <a:defRPr sz="2000" kern="1200">
          <a:solidFill>
            <a:srgbClr val="D9DEE5"/>
          </a:solidFill>
          <a:effectLst>
            <a:outerShdw blurRad="50800" dist="38100" dir="2700000" algn="tl" rotWithShape="0">
              <a:prstClr val="black">
                <a:alpha val="40000"/>
              </a:prstClr>
            </a:outerShdw>
          </a:effectLst>
          <a:latin typeface="+mn-lt"/>
          <a:ea typeface="+mn-ea"/>
          <a:cs typeface="+mn-cs"/>
        </a:defRPr>
      </a:lvl4pPr>
      <a:lvl5pPr marL="2057400" indent="-228600" algn="l" rtl="0" fontAlgn="base">
        <a:spcBef>
          <a:spcPct val="20000"/>
        </a:spcBef>
        <a:spcAft>
          <a:spcPct val="0"/>
        </a:spcAft>
        <a:buFont typeface="Arial" charset="0"/>
        <a:buChar char="»"/>
        <a:defRPr sz="2000" kern="1200">
          <a:solidFill>
            <a:srgbClr val="D9DEE5"/>
          </a:solidFill>
          <a:effectLst>
            <a:outerShdw blurRad="50800" dist="38100" dir="2700000" algn="tl" rotWithShape="0">
              <a:prstClr val="black">
                <a:alpha val="40000"/>
              </a:prst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fontAlgn="auto">
              <a:spcAft>
                <a:spcPts val="0"/>
              </a:spcAft>
              <a:defRPr/>
            </a:pPr>
            <a:endParaRPr lang="en-US"/>
          </a:p>
        </p:txBody>
      </p:sp>
      <p:sp>
        <p:nvSpPr>
          <p:cNvPr id="6" name="Subtitle 5"/>
          <p:cNvSpPr>
            <a:spLocks noGrp="1"/>
          </p:cNvSpPr>
          <p:nvPr>
            <p:ph type="subTitle" idx="1"/>
          </p:nvPr>
        </p:nvSpPr>
        <p:spPr/>
        <p:txBody>
          <a:bodyPr/>
          <a:lstStyle/>
          <a:p>
            <a:pPr fontAlgn="auto">
              <a:spcAft>
                <a:spcPts val="0"/>
              </a:spcAft>
              <a:buFont typeface="Arial" pitchFamily="34" charset="0"/>
              <a:buNone/>
              <a:defRPr/>
            </a:pPr>
            <a:endParaRPr lang="en-US"/>
          </a:p>
        </p:txBody>
      </p:sp>
      <p:pic>
        <p:nvPicPr>
          <p:cNvPr id="13315" name="Picture 3" descr="Heat.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About The Book</a:t>
            </a:r>
            <a:endParaRPr lang="en-US" dirty="0"/>
          </a:p>
        </p:txBody>
      </p:sp>
      <p:sp>
        <p:nvSpPr>
          <p:cNvPr id="3" name="Content Placeholder 2"/>
          <p:cNvSpPr>
            <a:spLocks noGrp="1"/>
          </p:cNvSpPr>
          <p:nvPr>
            <p:ph idx="1"/>
          </p:nvPr>
        </p:nvSpPr>
        <p:spPr/>
        <p:txBody>
          <a:bodyPr>
            <a:normAutofit fontScale="85000" lnSpcReduction="10000"/>
          </a:bodyPr>
          <a:lstStyle/>
          <a:p>
            <a:pPr fontAlgn="auto">
              <a:spcAft>
                <a:spcPts val="0"/>
              </a:spcAft>
              <a:buFont typeface="Arial" pitchFamily="34" charset="0"/>
              <a:buNone/>
              <a:defRPr/>
            </a:pPr>
            <a:r>
              <a:rPr lang="en-US" dirty="0" smtClean="0">
                <a:solidFill>
                  <a:schemeClr val="tx2">
                    <a:lumMod val="20000"/>
                    <a:lumOff val="80000"/>
                  </a:schemeClr>
                </a:solidFill>
              </a:rPr>
              <a:t>Michael Arroyo grows up in the shadows of hallowed Yankee Stadium, a boy forever on the outside looking. His only chance to see his field of dreams? Pitch his Bronx all-star team to the finals and a shot at the Little League World Series.</a:t>
            </a:r>
          </a:p>
          <a:p>
            <a:pPr fontAlgn="auto">
              <a:spcAft>
                <a:spcPts val="0"/>
              </a:spcAft>
              <a:buFont typeface="Arial" pitchFamily="34" charset="0"/>
              <a:buNone/>
              <a:defRPr/>
            </a:pPr>
            <a:r>
              <a:rPr lang="en-US" dirty="0" smtClean="0">
                <a:solidFill>
                  <a:schemeClr val="tx2">
                    <a:lumMod val="20000"/>
                    <a:lumOff val="80000"/>
                  </a:schemeClr>
                </a:solidFill>
              </a:rPr>
              <a:t>Baseball can be a game of heroes, of champions who refuse to lose. Or it can be a field of  crushed dreams. For  one boy, the game is about to turn very serious.</a:t>
            </a:r>
          </a:p>
          <a:p>
            <a:pPr fontAlgn="auto">
              <a:spcAft>
                <a:spcPts val="0"/>
              </a:spcAft>
              <a:buFont typeface="Arial" pitchFamily="34" charset="0"/>
              <a:buNone/>
              <a:defRPr/>
            </a:pPr>
            <a:r>
              <a:rPr lang="en-US" dirty="0" smtClean="0">
                <a:solidFill>
                  <a:schemeClr val="tx2">
                    <a:lumMod val="20000"/>
                    <a:lumOff val="80000"/>
                  </a:schemeClr>
                </a:solidFill>
              </a:rPr>
              <a:t>  </a:t>
            </a:r>
          </a:p>
          <a:p>
            <a:pPr fontAlgn="auto">
              <a:spcAft>
                <a:spcPts val="0"/>
              </a:spcAft>
              <a:buFont typeface="Arial" pitchFamily="34" charset="0"/>
              <a:buNone/>
              <a:defRPr/>
            </a:pPr>
            <a:r>
              <a:rPr lang="en-US" dirty="0" smtClean="0">
                <a:solidFill>
                  <a:schemeClr val="tx2">
                    <a:lumMod val="20000"/>
                    <a:lumOff val="80000"/>
                  </a:schemeClr>
                </a:solidFill>
              </a:rPr>
              <a:t>    </a:t>
            </a:r>
            <a:endParaRPr lang="en-US" dirty="0">
              <a:solidFill>
                <a:schemeClr val="tx2">
                  <a:lumMod val="20000"/>
                  <a:lumOff val="80000"/>
                </a:schemeClr>
              </a:solidFill>
            </a:endParaRPr>
          </a:p>
        </p:txBody>
      </p:sp>
    </p:spTree>
  </p:cSld>
  <p:clrMapOvr>
    <a:masterClrMapping/>
  </p:clrMapOvr>
  <p:transition>
    <p:spli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Problems</a:t>
            </a:r>
            <a:endParaRPr lang="en-US" dirty="0"/>
          </a:p>
        </p:txBody>
      </p:sp>
      <p:sp>
        <p:nvSpPr>
          <p:cNvPr id="3" name="Content Placeholder 2"/>
          <p:cNvSpPr>
            <a:spLocks noGrp="1"/>
          </p:cNvSpPr>
          <p:nvPr>
            <p:ph idx="1"/>
          </p:nvPr>
        </p:nvSpPr>
        <p:spPr/>
        <p:txBody>
          <a:bodyPr>
            <a:normAutofit lnSpcReduction="10000"/>
          </a:bodyPr>
          <a:lstStyle/>
          <a:p>
            <a:pPr fontAlgn="auto">
              <a:spcAft>
                <a:spcPts val="0"/>
              </a:spcAft>
              <a:buFont typeface="Arial" pitchFamily="34" charset="0"/>
              <a:buChar char="•"/>
              <a:defRPr/>
            </a:pPr>
            <a:r>
              <a:rPr lang="en-US" dirty="0" smtClean="0">
                <a:solidFill>
                  <a:schemeClr val="tx2">
                    <a:lumMod val="20000"/>
                    <a:lumOff val="80000"/>
                  </a:schemeClr>
                </a:solidFill>
              </a:rPr>
              <a:t>Michael is good- too good. Rival coaches and players can’t believe a boy could be this good and be only twelve years old. And Michael has no way to prove it- no matter, no father, and a birth certificate that is stuck home in his native Cuba. If the people from social services find out his secret, he will have an even worse problem: being separated from the only family member he knows, his older brother Carlos.</a:t>
            </a:r>
            <a:endParaRPr lang="en-US" dirty="0">
              <a:solidFill>
                <a:schemeClr val="tx2">
                  <a:lumMod val="20000"/>
                  <a:lumOff val="80000"/>
                </a:schemeClr>
              </a:solidFill>
            </a:endParaRPr>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Characters</a:t>
            </a:r>
            <a:endParaRPr lang="en-US" dirty="0"/>
          </a:p>
        </p:txBody>
      </p:sp>
      <p:sp>
        <p:nvSpPr>
          <p:cNvPr id="3" name="Content Placeholder 2"/>
          <p:cNvSpPr>
            <a:spLocks noGrp="1"/>
          </p:cNvSpPr>
          <p:nvPr>
            <p:ph idx="1"/>
          </p:nvPr>
        </p:nvSpPr>
        <p:spPr/>
        <p:txBody>
          <a:bodyPr wrap="square" numCol="1" anchor="t" anchorCtr="0" compatLnSpc="1">
            <a:prstTxWarp prst="textNoShape">
              <a:avLst/>
            </a:prstTxWarp>
            <a:normAutofit fontScale="77500" lnSpcReduction="20000"/>
          </a:bodyPr>
          <a:lstStyle/>
          <a:p>
            <a:endParaRPr lang="en-US" sz="2600" dirty="0" smtClean="0">
              <a:effectLst>
                <a:outerShdw blurRad="38100" dist="38100" dir="2700000" algn="tl">
                  <a:srgbClr val="C0C0C0"/>
                </a:outerShdw>
              </a:effectLst>
            </a:endParaRPr>
          </a:p>
          <a:p>
            <a:r>
              <a:rPr lang="en-US" sz="2600" dirty="0" smtClean="0">
                <a:effectLst>
                  <a:outerShdw blurRad="38100" dist="38100" dir="2700000" algn="tl">
                    <a:srgbClr val="C0C0C0"/>
                  </a:outerShdw>
                </a:effectLst>
              </a:rPr>
              <a:t>Michael- Michael is a twelve year old boy who plays little league  baseball for The Clippers. His friend Manny says that he is the best player at every position on the field. He meets a girl named Ellie (who is the daughter of El Grande.) he ends up liking her. </a:t>
            </a:r>
          </a:p>
          <a:p>
            <a:endParaRPr lang="en-US" sz="2600" dirty="0" smtClean="0">
              <a:effectLst>
                <a:outerShdw blurRad="38100" dist="38100" dir="2700000" algn="tl">
                  <a:srgbClr val="C0C0C0"/>
                </a:outerShdw>
              </a:effectLst>
            </a:endParaRPr>
          </a:p>
          <a:p>
            <a:r>
              <a:rPr lang="en-US" sz="2600" dirty="0" smtClean="0">
                <a:effectLst>
                  <a:outerShdw blurRad="38100" dist="38100" dir="2700000" algn="tl">
                    <a:srgbClr val="C0C0C0"/>
                  </a:outerShdw>
                </a:effectLst>
              </a:rPr>
              <a:t>Manny- Manny is the catcher of The Clippers’ team. He is Michaels best friend. In my opinion he talks way to much. He is the one that comes up with some idea that keep Michael and his brother Carlos together.</a:t>
            </a:r>
          </a:p>
          <a:p>
            <a:endParaRPr lang="en-US" sz="2600" dirty="0" smtClean="0">
              <a:effectLst>
                <a:outerShdw blurRad="38100" dist="38100" dir="2700000" algn="tl">
                  <a:srgbClr val="C0C0C0"/>
                </a:outerShdw>
              </a:effectLst>
            </a:endParaRPr>
          </a:p>
          <a:p>
            <a:r>
              <a:rPr lang="en-US" sz="2600" dirty="0" smtClean="0">
                <a:solidFill>
                  <a:schemeClr val="tx2">
                    <a:lumMod val="20000"/>
                    <a:lumOff val="80000"/>
                  </a:schemeClr>
                </a:solidFill>
              </a:rPr>
              <a:t>Ellie- Ellie is a girl that is the daughter of El Grande. All she wanted was some friends that would like her for who she is. So when she met Michael and Manny she new that they liked her for who she was. So she didn’t tell them that she was the daughter of El Grande. She loves baseball and is a really good pitcher also but she doesn’t play in any kind of game.</a:t>
            </a:r>
          </a:p>
          <a:p>
            <a:endParaRPr lang="en-US" sz="2000" dirty="0" smtClean="0">
              <a:effectLst>
                <a:outerShdw blurRad="38100" dist="38100" dir="2700000" algn="tl">
                  <a:srgbClr val="C0C0C0"/>
                </a:outerShdw>
              </a:effectLst>
            </a:endParaRPr>
          </a:p>
          <a:p>
            <a:endParaRPr lang="en-US" sz="2000" dirty="0" smtClean="0">
              <a:effectLst>
                <a:outerShdw blurRad="38100" dist="38100" dir="2700000" algn="tl">
                  <a:srgbClr val="C0C0C0"/>
                </a:outerShdw>
              </a:effectLst>
            </a:endParaRPr>
          </a:p>
          <a:p>
            <a:endParaRPr lang="en-US" sz="2000" dirty="0" smtClean="0">
              <a:effectLst>
                <a:outerShdw blurRad="38100" dist="38100" dir="2700000" algn="tl">
                  <a:srgbClr val="C0C0C0"/>
                </a:outerShdw>
              </a:effectLst>
            </a:endParaRPr>
          </a:p>
        </p:txBody>
      </p:sp>
    </p:spTree>
  </p:cSld>
  <p:clrMapOvr>
    <a:masterClrMapping/>
  </p:clrMapOvr>
  <p:transition>
    <p:strips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More Characters</a:t>
            </a:r>
            <a:endParaRPr lang="en-US" dirty="0"/>
          </a:p>
        </p:txBody>
      </p:sp>
      <p:sp>
        <p:nvSpPr>
          <p:cNvPr id="3" name="Content Placeholder 2"/>
          <p:cNvSpPr>
            <a:spLocks noGrp="1"/>
          </p:cNvSpPr>
          <p:nvPr>
            <p:ph idx="1"/>
          </p:nvPr>
        </p:nvSpPr>
        <p:spPr/>
        <p:txBody>
          <a:bodyPr>
            <a:normAutofit fontScale="92500" lnSpcReduction="20000"/>
          </a:bodyPr>
          <a:lstStyle/>
          <a:p>
            <a:pPr fontAlgn="auto">
              <a:spcAft>
                <a:spcPts val="0"/>
              </a:spcAft>
              <a:defRPr/>
            </a:pPr>
            <a:r>
              <a:rPr lang="en-US" sz="2400" dirty="0" smtClean="0">
                <a:solidFill>
                  <a:schemeClr val="tx2">
                    <a:lumMod val="20000"/>
                    <a:lumOff val="80000"/>
                  </a:schemeClr>
                </a:solidFill>
              </a:rPr>
              <a:t>El Grande- He is the star pitcher for the Yankees. He is also the father of  Ellie. He never answered any of the questions from the reporters in English. Also he never paid any attention to the people who wanted autographs and things like that.</a:t>
            </a:r>
          </a:p>
          <a:p>
            <a:pPr fontAlgn="auto">
              <a:spcAft>
                <a:spcPts val="0"/>
              </a:spcAft>
              <a:defRPr/>
            </a:pPr>
            <a:endParaRPr lang="en-US" sz="2400" dirty="0" smtClean="0">
              <a:solidFill>
                <a:schemeClr val="tx2">
                  <a:lumMod val="20000"/>
                  <a:lumOff val="80000"/>
                </a:schemeClr>
              </a:solidFill>
            </a:endParaRPr>
          </a:p>
          <a:p>
            <a:pPr fontAlgn="auto">
              <a:spcAft>
                <a:spcPts val="0"/>
              </a:spcAft>
              <a:defRPr/>
            </a:pPr>
            <a:r>
              <a:rPr lang="en-US" sz="2400" dirty="0" smtClean="0">
                <a:solidFill>
                  <a:schemeClr val="tx2">
                    <a:lumMod val="20000"/>
                    <a:lumOff val="80000"/>
                  </a:schemeClr>
                </a:solidFill>
              </a:rPr>
              <a:t>Carlos- Carlos is Michaels big brother. He is seventeen years old. He has or had two jobs so that he can keep Michael and himself  fed and together. He almost goes to jail. He loses one of his jobs but never tells Michael that because he doesn’t want Michael to start to worry about it because he already has to much to worry about.</a:t>
            </a:r>
          </a:p>
          <a:p>
            <a:pPr fontAlgn="auto">
              <a:spcAft>
                <a:spcPts val="0"/>
              </a:spcAft>
              <a:defRPr/>
            </a:pPr>
            <a:endParaRPr lang="en-US" sz="2400" dirty="0" smtClean="0">
              <a:solidFill>
                <a:schemeClr val="tx2">
                  <a:lumMod val="20000"/>
                  <a:lumOff val="80000"/>
                </a:schemeClr>
              </a:solidFill>
            </a:endParaRPr>
          </a:p>
          <a:p>
            <a:pPr fontAlgn="auto">
              <a:spcAft>
                <a:spcPts val="0"/>
              </a:spcAft>
              <a:defRPr/>
            </a:pPr>
            <a:endParaRPr lang="en-US" sz="2400" dirty="0" smtClean="0">
              <a:solidFill>
                <a:schemeClr val="tx2">
                  <a:lumMod val="20000"/>
                  <a:lumOff val="80000"/>
                </a:schemeClr>
              </a:solidFill>
            </a:endParaRPr>
          </a:p>
          <a:p>
            <a:pPr fontAlgn="auto">
              <a:spcAft>
                <a:spcPts val="0"/>
              </a:spcAft>
              <a:buFont typeface="Arial" pitchFamily="34" charset="0"/>
              <a:buChar char="•"/>
              <a:defRPr/>
            </a:pPr>
            <a:endParaRPr lang="en-US" sz="2400" dirty="0" smtClean="0">
              <a:solidFill>
                <a:schemeClr val="tx2">
                  <a:lumMod val="20000"/>
                  <a:lumOff val="80000"/>
                </a:schemeClr>
              </a:solidFill>
            </a:endParaRPr>
          </a:p>
          <a:p>
            <a:pPr fontAlgn="auto">
              <a:spcAft>
                <a:spcPts val="0"/>
              </a:spcAft>
              <a:buNone/>
              <a:defRPr/>
            </a:pPr>
            <a:r>
              <a:rPr lang="en-US" sz="2400" dirty="0" smtClean="0">
                <a:solidFill>
                  <a:schemeClr val="tx2">
                    <a:lumMod val="20000"/>
                    <a:lumOff val="80000"/>
                  </a:schemeClr>
                </a:solidFill>
              </a:rPr>
              <a:t>  </a:t>
            </a:r>
          </a:p>
          <a:p>
            <a:pPr fontAlgn="auto">
              <a:spcAft>
                <a:spcPts val="0"/>
              </a:spcAft>
              <a:buFont typeface="Arial" pitchFamily="34" charset="0"/>
              <a:buChar char="•"/>
              <a:defRPr/>
            </a:pPr>
            <a:endParaRPr lang="en-US" sz="2400" dirty="0" smtClean="0">
              <a:solidFill>
                <a:schemeClr val="tx2">
                  <a:lumMod val="20000"/>
                  <a:lumOff val="80000"/>
                </a:schemeClr>
              </a:solidFill>
            </a:endParaRPr>
          </a:p>
          <a:p>
            <a:pPr fontAlgn="auto">
              <a:spcAft>
                <a:spcPts val="0"/>
              </a:spcAft>
              <a:buFont typeface="Arial" pitchFamily="34" charset="0"/>
              <a:buChar char="•"/>
              <a:defRPr/>
            </a:pPr>
            <a:endParaRPr lang="en-US" sz="2400" dirty="0">
              <a:solidFill>
                <a:schemeClr val="tx2">
                  <a:lumMod val="20000"/>
                  <a:lumOff val="80000"/>
                </a:schemeClr>
              </a:solidFill>
            </a:endParaRPr>
          </a:p>
        </p:txBody>
      </p:sp>
    </p:spTree>
  </p:cSld>
  <p:clrMapOvr>
    <a:masterClrMapping/>
  </p:clrMapOvr>
  <p:transition>
    <p:plu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 like About this book</a:t>
            </a:r>
            <a:endParaRPr lang="en-US" dirty="0"/>
          </a:p>
        </p:txBody>
      </p:sp>
      <p:sp>
        <p:nvSpPr>
          <p:cNvPr id="3" name="Content Placeholder 2"/>
          <p:cNvSpPr>
            <a:spLocks noGrp="1"/>
          </p:cNvSpPr>
          <p:nvPr>
            <p:ph idx="1"/>
          </p:nvPr>
        </p:nvSpPr>
        <p:spPr/>
        <p:txBody>
          <a:bodyPr>
            <a:normAutofit lnSpcReduction="10000"/>
          </a:bodyPr>
          <a:lstStyle/>
          <a:p>
            <a:r>
              <a:rPr lang="en-US" sz="3600" dirty="0" smtClean="0"/>
              <a:t>I liked how there was action in the book</a:t>
            </a:r>
          </a:p>
          <a:p>
            <a:r>
              <a:rPr lang="en-US" sz="3600" dirty="0" smtClean="0"/>
              <a:t>The problems are realistic </a:t>
            </a:r>
            <a:endParaRPr lang="en-US" sz="3600" dirty="0"/>
          </a:p>
          <a:p>
            <a:r>
              <a:rPr lang="en-US" sz="3600" dirty="0" smtClean="0"/>
              <a:t>I liked this book because it is mostly about baseball</a:t>
            </a:r>
          </a:p>
          <a:p>
            <a:r>
              <a:rPr lang="en-US" sz="3600" dirty="0" smtClean="0"/>
              <a:t>I liked this book because  when Michaels family had some struggles they get resolved</a:t>
            </a:r>
          </a:p>
          <a:p>
            <a:endParaRPr lang="en-US" dirty="0" smtClean="0"/>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a:t>
            </a:r>
            <a:endParaRPr lang="en-US" dirty="0"/>
          </a:p>
        </p:txBody>
      </p:sp>
      <p:sp>
        <p:nvSpPr>
          <p:cNvPr id="3" name="Content Placeholder 2"/>
          <p:cNvSpPr>
            <a:spLocks noGrp="1"/>
          </p:cNvSpPr>
          <p:nvPr>
            <p:ph idx="1"/>
          </p:nvPr>
        </p:nvSpPr>
        <p:spPr/>
        <p:txBody>
          <a:bodyPr/>
          <a:lstStyle/>
          <a:p>
            <a:r>
              <a:rPr lang="en-US" sz="3600" dirty="0" smtClean="0">
                <a:effectLst/>
              </a:rPr>
              <a:t>The setting takes place in new York city, New York</a:t>
            </a:r>
            <a:r>
              <a:rPr lang="en-US" sz="3600" dirty="0" smtClean="0">
                <a:effectLst/>
              </a:rPr>
              <a:t>.</a:t>
            </a:r>
          </a:p>
          <a:p>
            <a:r>
              <a:rPr lang="en-US" sz="3600" dirty="0" smtClean="0">
                <a:effectLst/>
              </a:rPr>
              <a:t>Michaels house</a:t>
            </a:r>
          </a:p>
          <a:p>
            <a:r>
              <a:rPr lang="en-US" sz="3600" dirty="0" smtClean="0">
                <a:effectLst/>
              </a:rPr>
              <a:t>Macomb Dam Park</a:t>
            </a:r>
          </a:p>
          <a:p>
            <a:r>
              <a:rPr lang="en-US" sz="3600" dirty="0" smtClean="0">
                <a:effectLst/>
              </a:rPr>
              <a:t>The Yankee’s Stadium</a:t>
            </a:r>
          </a:p>
          <a:p>
            <a:pPr>
              <a:buNone/>
            </a:pPr>
            <a:endParaRPr lang="en-US" dirty="0" smtClean="0">
              <a:effectLst/>
            </a:endParaRPr>
          </a:p>
          <a:p>
            <a:endParaRPr lang="en-US" dirty="0"/>
          </a:p>
        </p:txBody>
      </p:sp>
    </p:spTree>
  </p:cSld>
  <p:clrMapOvr>
    <a:masterClrMapping/>
  </p:clrMapOvr>
  <p:transition>
    <p:plu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r>
              <a:rPr lang="en-US" dirty="0" smtClean="0"/>
              <a:t>Background- microsoft.com</a:t>
            </a:r>
          </a:p>
          <a:p>
            <a:pPr>
              <a:buNone/>
            </a:pPr>
            <a:r>
              <a:rPr lang="en-US" dirty="0" smtClean="0"/>
              <a:t>Book Cover image- pictures.com</a:t>
            </a:r>
          </a:p>
          <a:p>
            <a:pPr>
              <a:buNone/>
            </a:pPr>
            <a:r>
              <a:rPr lang="en-US" dirty="0" smtClean="0"/>
              <a:t>Book- Ms. O’crowley’s library</a:t>
            </a:r>
          </a:p>
          <a:p>
            <a:pPr>
              <a:buNone/>
            </a:pPr>
            <a:r>
              <a:rPr lang="en-US" dirty="0" smtClean="0"/>
              <a:t>Information- the book</a:t>
            </a:r>
          </a:p>
          <a:p>
            <a:endParaRPr lang="en-US" dirty="0" smtClean="0"/>
          </a:p>
          <a:p>
            <a:endParaRPr lang="en-US" dirty="0" smtClean="0"/>
          </a:p>
          <a:p>
            <a:pPr>
              <a:buNone/>
            </a:pPr>
            <a:r>
              <a:rPr lang="en-US" dirty="0" smtClean="0"/>
              <a:t>By: Hannah Coryea</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15000" fill="hold"/>
                                        <p:tgtEl>
                                          <p:spTgt spid="3">
                                            <p:txEl>
                                              <p:pRg st="0" end="0"/>
                                            </p:txEl>
                                          </p:spTgt>
                                        </p:tgtEl>
                                        <p:attrNameLst>
                                          <p:attrName>ppt_y</p:attrName>
                                        </p:attrNameLst>
                                      </p:cBhvr>
                                      <p:tavLst>
                                        <p:tav tm="0">
                                          <p:val>
                                            <p:strVal val="#ppt_y+1"/>
                                          </p:val>
                                        </p:tav>
                                        <p:tav tm="100000">
                                          <p:val>
                                            <p:strVal val="#ppt_y-1"/>
                                          </p:val>
                                        </p:tav>
                                      </p:tavLst>
                                    </p:anim>
                                  </p:childTnLst>
                                </p:cTn>
                              </p:par>
                              <p:par>
                                <p:cTn id="9" presetID="28" presetClass="entr" presetSubtype="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15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2" dur="15000" fill="hold"/>
                                        <p:tgtEl>
                                          <p:spTgt spid="3">
                                            <p:txEl>
                                              <p:pRg st="1" end="1"/>
                                            </p:txEl>
                                          </p:spTgt>
                                        </p:tgtEl>
                                        <p:attrNameLst>
                                          <p:attrName>ppt_y</p:attrName>
                                        </p:attrNameLst>
                                      </p:cBhvr>
                                      <p:tavLst>
                                        <p:tav tm="0">
                                          <p:val>
                                            <p:strVal val="#ppt_y+1"/>
                                          </p:val>
                                        </p:tav>
                                        <p:tav tm="100000">
                                          <p:val>
                                            <p:strVal val="#ppt_y-1"/>
                                          </p:val>
                                        </p:tav>
                                      </p:tavLst>
                                    </p:anim>
                                  </p:childTnLst>
                                </p:cTn>
                              </p:par>
                              <p:par>
                                <p:cTn id="13" presetID="28"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15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5000" fill="hold"/>
                                        <p:tgtEl>
                                          <p:spTgt spid="3">
                                            <p:txEl>
                                              <p:pRg st="2" end="2"/>
                                            </p:txEl>
                                          </p:spTgt>
                                        </p:tgtEl>
                                        <p:attrNameLst>
                                          <p:attrName>ppt_y</p:attrName>
                                        </p:attrNameLst>
                                      </p:cBhvr>
                                      <p:tavLst>
                                        <p:tav tm="0">
                                          <p:val>
                                            <p:strVal val="#ppt_y+1"/>
                                          </p:val>
                                        </p:tav>
                                        <p:tav tm="100000">
                                          <p:val>
                                            <p:strVal val="#ppt_y-1"/>
                                          </p:val>
                                        </p:tav>
                                      </p:tavLst>
                                    </p:anim>
                                  </p:childTnLst>
                                </p:cTn>
                              </p:par>
                              <p:par>
                                <p:cTn id="17" presetID="28"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15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0" dur="15000" fill="hold"/>
                                        <p:tgtEl>
                                          <p:spTgt spid="3">
                                            <p:txEl>
                                              <p:pRg st="3" end="3"/>
                                            </p:txEl>
                                          </p:spTgt>
                                        </p:tgtEl>
                                        <p:attrNameLst>
                                          <p:attrName>ppt_y</p:attrName>
                                        </p:attrNameLst>
                                      </p:cBhvr>
                                      <p:tavLst>
                                        <p:tav tm="0">
                                          <p:val>
                                            <p:strVal val="#ppt_y+1"/>
                                          </p:val>
                                        </p:tav>
                                        <p:tav tm="100000">
                                          <p:val>
                                            <p:strVal val="#ppt_y-1"/>
                                          </p:val>
                                        </p:tav>
                                      </p:tavLst>
                                    </p:anim>
                                  </p:childTnLst>
                                </p:cTn>
                              </p:par>
                              <p:par>
                                <p:cTn id="21" presetID="28"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p:cTn id="23" dur="15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4" dur="15000" fill="hold"/>
                                        <p:tgtEl>
                                          <p:spTgt spid="3">
                                            <p:txEl>
                                              <p:pRg st="6" end="6"/>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aseball Game Design Slid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Baseball Game Design Slide</Template>
  <TotalTime>134</TotalTime>
  <Words>562</Words>
  <Application>Microsoft Office PowerPoint</Application>
  <PresentationFormat>On-screen Show (4:3)</PresentationFormat>
  <Paragraphs>40</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Baseball Game Design Slide</vt:lpstr>
      <vt:lpstr>Slide 1</vt:lpstr>
      <vt:lpstr>About The Book</vt:lpstr>
      <vt:lpstr>Problems</vt:lpstr>
      <vt:lpstr>Characters</vt:lpstr>
      <vt:lpstr>More Characters</vt:lpstr>
      <vt:lpstr>What I like About this book</vt:lpstr>
      <vt:lpstr>Setting</vt:lpstr>
      <vt:lpstr>Slide 8</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hcoryea071997</dc:creator>
  <cp:lastModifiedBy>hcoryea071997</cp:lastModifiedBy>
  <cp:revision>14</cp:revision>
  <dcterms:created xsi:type="dcterms:W3CDTF">2009-12-11T13:48:11Z</dcterms:created>
  <dcterms:modified xsi:type="dcterms:W3CDTF">2009-12-16T13:51:08Z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TC300003471033</vt:lpwstr>
  </property>
</Properties>
</file>